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Sniglet"/>
      <p:regular r:id="rId32"/>
    </p:embeddedFont>
    <p:embeddedFont>
      <p:font typeface="Walter Turncoat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WalterTurncoat-regular.fntdata"/><Relationship Id="rId10" Type="http://schemas.openxmlformats.org/officeDocument/2006/relationships/slide" Target="slides/slide6.xml"/><Relationship Id="rId32" Type="http://schemas.openxmlformats.org/officeDocument/2006/relationships/font" Target="fonts/Sniglet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</a:rPr>
              <a:t>There are 2 RGB LEDs on the mCore. RGB stands for Red-Green-Blue and LED stands for Light-Emitting Diode. Each LED can be assigned a level of red light, a level of green light and a level of blue light from 0 (light turned off) to 255 (light turned on full power). By combining these lights, you can make a wide range of different colors: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</a:rPr>
              <a:t>There are 2 RGB LEDs on the mCore. RGB stands for Red-Green-Blue and LED stands for Light-Emitting Diode. Each LED can be assigned a level of red light, a level of green light and a level of blue light from 0 (light turned off) to 255 (light turned on full power). By combining these lights, you can make a wide range of different colors: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</a:rPr>
              <a:t>There are 2 RGB LEDs on the mCore. RGB stands for Red-Green-Blue and LED stands for Light-Emitting Diode. Each LED can be assigned a level of red light, a level of green light and a level of blue light from 0 (light turned off) to 255 (light turned on full power). By combining these lights, you can make a wide range of different colors: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sample solution has a bug, can you point it?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</a:rPr>
              <a:t>There are 2 RGB LEDs on the mCore. RGB stands for Red-Green-Blue and LED stands for Light-Emitting Diode. Each LED can be assigned a level of red light, a level of green light and a level of blue light from 0 (light turned off) to 255 (light turned on full power). By combining these lights, you can make a wide range of different colors: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</a:rPr>
              <a:t>There are 2 RGB LEDs on the mCore. RGB stands for Red-Green-Blue and LED stands for Light-Emitting Diode. Each LED can be assigned a level of red light, a level of green light and a level of blue light from 0 (light turned off) to 255 (light turned on full power). By combining these lights, you can make a wide range of different colors: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</a:rPr>
              <a:t>There are 2 RGB LEDs on the mCore. RGB stands for Red-Green-Blue and LED stands for Light-Emitting Diode. Each LED can be assigned a level of red light, a level of green light and a level of blue light from 0 (light turned off) to 255 (light turned on full power). By combining these lights, you can make a wide range of different colors: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Additive color is color created by mixing a number of different light colors, with shades of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red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green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, and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blue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being the most common primary colors used in additive color system.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991812"/>
            <a:ext cx="7772400" cy="1159799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60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685800" y="1964342"/>
            <a:ext cx="7772400" cy="1159799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685800" y="3144853"/>
            <a:ext cx="7772400" cy="7847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/>
            </a:lvl1pPr>
            <a:lvl2pPr lvl="1" rtl="0" algn="ctr">
              <a:spcBef>
                <a:spcPts val="0"/>
              </a:spcBef>
              <a:buSzPct val="100000"/>
              <a:buNone/>
              <a:defRPr sz="3000"/>
            </a:lvl2pPr>
            <a:lvl3pPr lvl="2" rtl="0" algn="ctr">
              <a:spcBef>
                <a:spcPts val="0"/>
              </a:spcBef>
              <a:buSzPct val="100000"/>
              <a:buNone/>
              <a:defRPr sz="3000"/>
            </a:lvl3pPr>
            <a:lvl4pPr lvl="3" rtl="0" algn="ctr">
              <a:spcBef>
                <a:spcPts val="0"/>
              </a:spcBef>
              <a:buSzPct val="100000"/>
              <a:buNone/>
              <a:defRPr sz="3000"/>
            </a:lvl4pPr>
            <a:lvl5pPr lvl="4" rtl="0" algn="ctr">
              <a:spcBef>
                <a:spcPts val="0"/>
              </a:spcBef>
              <a:buSzPct val="100000"/>
              <a:buNone/>
              <a:defRPr sz="3000"/>
            </a:lvl5pPr>
            <a:lvl6pPr lvl="5" rtl="0" algn="ctr">
              <a:spcBef>
                <a:spcPts val="0"/>
              </a:spcBef>
              <a:buSzPct val="100000"/>
              <a:buNone/>
              <a:defRPr sz="3000"/>
            </a:lvl6pPr>
            <a:lvl7pPr lvl="6" rtl="0" algn="ctr">
              <a:spcBef>
                <a:spcPts val="0"/>
              </a:spcBef>
              <a:buSzPct val="100000"/>
              <a:buNone/>
              <a:defRPr sz="3000"/>
            </a:lvl7pPr>
            <a:lvl8pPr lvl="7" rtl="0" algn="ctr">
              <a:spcBef>
                <a:spcPts val="0"/>
              </a:spcBef>
              <a:buSzPct val="100000"/>
              <a:buNone/>
              <a:defRPr sz="3000"/>
            </a:lvl8pPr>
            <a:lvl9pPr lvl="8" rtl="0" algn="ctr">
              <a:spcBef>
                <a:spcPts val="0"/>
              </a:spcBef>
              <a:buSzPct val="100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idx="1" type="body"/>
          </p:nvPr>
        </p:nvSpPr>
        <p:spPr>
          <a:xfrm>
            <a:off x="1700925" y="1399800"/>
            <a:ext cx="5742300" cy="8198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3000"/>
            </a:lvl1pPr>
            <a:lvl2pPr lvl="1" rtl="0" algn="ctr">
              <a:spcBef>
                <a:spcPts val="0"/>
              </a:spcBef>
              <a:buSzPct val="100000"/>
              <a:defRPr sz="3000"/>
            </a:lvl2pPr>
            <a:lvl3pPr lvl="2" rtl="0" algn="ctr">
              <a:spcBef>
                <a:spcPts val="0"/>
              </a:spcBef>
              <a:buSzPct val="100000"/>
              <a:defRPr sz="3000"/>
            </a:lvl3pPr>
            <a:lvl4pPr lvl="3" rtl="0" algn="ctr">
              <a:spcBef>
                <a:spcPts val="0"/>
              </a:spcBef>
              <a:buSzPct val="100000"/>
              <a:defRPr sz="3000"/>
            </a:lvl4pPr>
            <a:lvl5pPr lvl="4" rtl="0" algn="ctr">
              <a:spcBef>
                <a:spcPts val="0"/>
              </a:spcBef>
              <a:buSzPct val="100000"/>
              <a:defRPr sz="3000"/>
            </a:lvl5pPr>
            <a:lvl6pPr lvl="5" rtl="0" algn="ctr">
              <a:spcBef>
                <a:spcPts val="0"/>
              </a:spcBef>
              <a:buSzPct val="100000"/>
              <a:defRPr sz="3000"/>
            </a:lvl6pPr>
            <a:lvl7pPr lvl="6" rtl="0" algn="ctr">
              <a:spcBef>
                <a:spcPts val="0"/>
              </a:spcBef>
              <a:buSzPct val="100000"/>
              <a:defRPr sz="3000"/>
            </a:lvl7pPr>
            <a:lvl8pPr lvl="7" rtl="0" algn="ctr">
              <a:spcBef>
                <a:spcPts val="0"/>
              </a:spcBef>
              <a:buSzPct val="100000"/>
              <a:defRPr sz="3000"/>
            </a:lvl8pPr>
            <a:lvl9pPr lvl="8" algn="ctr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15" name="Shape 15"/>
          <p:cNvSpPr txBox="1"/>
          <p:nvPr/>
        </p:nvSpPr>
        <p:spPr>
          <a:xfrm>
            <a:off x="3593400" y="857568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</a:p>
        </p:txBody>
      </p:sp>
      <p:sp>
        <p:nvSpPr>
          <p:cNvPr id="16" name="Shape 16"/>
          <p:cNvSpPr/>
          <p:nvPr/>
        </p:nvSpPr>
        <p:spPr>
          <a:xfrm>
            <a:off x="4128150" y="550650"/>
            <a:ext cx="887711" cy="849160"/>
          </a:xfrm>
          <a:custGeom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563400"/>
            <a:ext cx="8229600" cy="25031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57200" y="1507925"/>
            <a:ext cx="3994500" cy="34178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692275" y="1507925"/>
            <a:ext cx="3994500" cy="34178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1507925"/>
            <a:ext cx="2631900" cy="34178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3223963" y="1507925"/>
            <a:ext cx="2631900" cy="34178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28" name="Shape 28"/>
          <p:cNvSpPr txBox="1"/>
          <p:nvPr>
            <p:ph idx="3" type="body"/>
          </p:nvPr>
        </p:nvSpPr>
        <p:spPr>
          <a:xfrm>
            <a:off x="5990727" y="1507925"/>
            <a:ext cx="2631900" cy="34178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563400"/>
            <a:ext cx="8229600" cy="250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39.png"/><Relationship Id="rId7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84VmwdGwYMA" TargetMode="External"/><Relationship Id="rId4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37.png"/><Relationship Id="rId7" Type="http://schemas.openxmlformats.org/officeDocument/2006/relationships/image" Target="../media/image31.png"/><Relationship Id="rId8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ctrTitle"/>
          </p:nvPr>
        </p:nvSpPr>
        <p:spPr>
          <a:xfrm>
            <a:off x="685800" y="1991812"/>
            <a:ext cx="77724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 to mBots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grpSp>
        <p:nvGrpSpPr>
          <p:cNvPr id="39" name="Shape 39"/>
          <p:cNvGrpSpPr/>
          <p:nvPr/>
        </p:nvGrpSpPr>
        <p:grpSpPr>
          <a:xfrm rot="2194107">
            <a:off x="803001" y="3184731"/>
            <a:ext cx="1014484" cy="642683"/>
            <a:chOff x="238125" y="1918825"/>
            <a:chExt cx="1042450" cy="660400"/>
          </a:xfrm>
        </p:grpSpPr>
        <p:sp>
          <p:nvSpPr>
            <p:cNvPr id="40" name="Shape 40"/>
            <p:cNvSpPr/>
            <p:nvPr/>
          </p:nvSpPr>
          <p:spPr>
            <a:xfrm>
              <a:off x="238125" y="1918825"/>
              <a:ext cx="966975" cy="660400"/>
            </a:xfrm>
            <a:custGeom>
              <a:pathLst>
                <a:path extrusionOk="0" h="26416" w="38679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091875" y="1951850"/>
              <a:ext cx="188700" cy="136800"/>
            </a:xfrm>
            <a:custGeom>
              <a:pathLst>
                <a:path extrusionOk="0" h="5472" w="7548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Shape 42"/>
          <p:cNvGrpSpPr/>
          <p:nvPr/>
        </p:nvGrpSpPr>
        <p:grpSpPr>
          <a:xfrm rot="-9269861">
            <a:off x="6165720" y="1346512"/>
            <a:ext cx="750219" cy="664172"/>
            <a:chOff x="1113100" y="2199475"/>
            <a:chExt cx="801900" cy="709925"/>
          </a:xfrm>
        </p:grpSpPr>
        <p:sp>
          <p:nvSpPr>
            <p:cNvPr id="43" name="Shape 43"/>
            <p:cNvSpPr/>
            <p:nvPr/>
          </p:nvSpPr>
          <p:spPr>
            <a:xfrm>
              <a:off x="1113100" y="2291450"/>
              <a:ext cx="735850" cy="617950"/>
            </a:xfrm>
            <a:custGeom>
              <a:pathLst>
                <a:path extrusionOk="0" h="24718" w="29434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1745175" y="2199475"/>
              <a:ext cx="169825" cy="162775"/>
            </a:xfrm>
            <a:custGeom>
              <a:pathLst>
                <a:path extrusionOk="0" h="6511" w="6793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/>
          <p:nvPr/>
        </p:nvSpPr>
        <p:spPr>
          <a:xfrm>
            <a:off x="2497626" y="2497075"/>
            <a:ext cx="1442480" cy="102977"/>
          </a:xfrm>
          <a:custGeom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6059300" y="2600050"/>
            <a:ext cx="2058016" cy="1015967"/>
          </a:xfrm>
          <a:custGeom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4045614" y="719847"/>
            <a:ext cx="1052761" cy="922444"/>
          </a:xfrm>
          <a:custGeom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8" name="Shape 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374" y="3430174"/>
            <a:ext cx="2451307" cy="16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Try IT - Police Lights</a:t>
            </a:r>
          </a:p>
        </p:txBody>
      </p:sp>
      <p:sp>
        <p:nvSpPr>
          <p:cNvPr id="123" name="Shape 123"/>
          <p:cNvSpPr/>
          <p:nvPr/>
        </p:nvSpPr>
        <p:spPr>
          <a:xfrm>
            <a:off x="4274709" y="485775"/>
            <a:ext cx="492436" cy="398329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225" y="1747046"/>
            <a:ext cx="6113599" cy="222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875" y="3121900"/>
            <a:ext cx="18669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Buzzer</a:t>
            </a:r>
          </a:p>
        </p:txBody>
      </p:sp>
      <p:sp>
        <p:nvSpPr>
          <p:cNvPr id="131" name="Shape 131"/>
          <p:cNvSpPr/>
          <p:nvPr/>
        </p:nvSpPr>
        <p:spPr>
          <a:xfrm>
            <a:off x="4274709" y="485775"/>
            <a:ext cx="492436" cy="398329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050" y="1765050"/>
            <a:ext cx="2185989" cy="30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300" y="1688850"/>
            <a:ext cx="4600390" cy="30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5440575" y="2921100"/>
            <a:ext cx="298500" cy="306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Get to know the buzzer</a:t>
            </a:r>
          </a:p>
        </p:txBody>
      </p:sp>
      <p:sp>
        <p:nvSpPr>
          <p:cNvPr id="140" name="Shape 140"/>
          <p:cNvSpPr/>
          <p:nvPr/>
        </p:nvSpPr>
        <p:spPr>
          <a:xfrm>
            <a:off x="4274709" y="485775"/>
            <a:ext cx="492436" cy="398329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050" y="1765050"/>
            <a:ext cx="2185989" cy="30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3546800" y="1765050"/>
            <a:ext cx="4244700" cy="11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Use built in buzzer to play some music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Try to code your own song or make your own music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2531424" y="60982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MOVING ROBOTS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02" y="647700"/>
            <a:ext cx="2334225" cy="393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>
            <p:ph type="title"/>
          </p:nvPr>
        </p:nvSpPr>
        <p:spPr>
          <a:xfrm>
            <a:off x="-242275" y="1699500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?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3274" y="720212"/>
            <a:ext cx="2134584" cy="81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POLICE LIGHTS</a:t>
            </a:r>
          </a:p>
        </p:txBody>
      </p:sp>
      <p:sp>
        <p:nvSpPr>
          <p:cNvPr id="156" name="Shape 156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4274709" y="485775"/>
            <a:ext cx="492436" cy="398329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650" y="2070896"/>
            <a:ext cx="6113599" cy="222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WARM UP Exercise</a:t>
            </a:r>
          </a:p>
        </p:txBody>
      </p:sp>
      <p:sp>
        <p:nvSpPr>
          <p:cNvPr id="164" name="Shape 164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274709" y="485775"/>
            <a:ext cx="492436" cy="398329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981400" y="1589300"/>
            <a:ext cx="71892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F3F3F3"/>
                </a:solidFill>
              </a:rPr>
              <a:t>Make the robot go forward and stop when within 10cms of an obstacle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*Tip: use if statement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0474" y="3637449"/>
            <a:ext cx="1939525" cy="1299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Shape 168"/>
          <p:cNvGrpSpPr/>
          <p:nvPr/>
        </p:nvGrpSpPr>
        <p:grpSpPr>
          <a:xfrm>
            <a:off x="2588298" y="4077173"/>
            <a:ext cx="2818833" cy="420033"/>
            <a:chOff x="242825" y="1204225"/>
            <a:chExt cx="2136775" cy="318400"/>
          </a:xfrm>
        </p:grpSpPr>
        <p:sp>
          <p:nvSpPr>
            <p:cNvPr id="169" name="Shape 169"/>
            <p:cNvSpPr/>
            <p:nvPr/>
          </p:nvSpPr>
          <p:spPr>
            <a:xfrm>
              <a:off x="242825" y="1298550"/>
              <a:ext cx="2054250" cy="224075"/>
            </a:xfrm>
            <a:custGeom>
              <a:pathLst>
                <a:path extrusionOk="0" h="8963" w="8217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2202700" y="1204225"/>
              <a:ext cx="176900" cy="176900"/>
            </a:xfrm>
            <a:custGeom>
              <a:pathLst>
                <a:path extrusionOk="0" h="7076" w="7076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124" y="3286450"/>
            <a:ext cx="3308243" cy="156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blocks</a:t>
            </a:r>
          </a:p>
        </p:txBody>
      </p:sp>
      <p:sp>
        <p:nvSpPr>
          <p:cNvPr id="177" name="Shape 177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274709" y="485775"/>
            <a:ext cx="492436" cy="398329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945925" y="1619900"/>
            <a:ext cx="73074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3F3F3"/>
              </a:solidFill>
            </a:endParaRP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0474" y="3637449"/>
            <a:ext cx="1939525" cy="1299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Shape 181"/>
          <p:cNvGrpSpPr/>
          <p:nvPr/>
        </p:nvGrpSpPr>
        <p:grpSpPr>
          <a:xfrm>
            <a:off x="2588298" y="4077173"/>
            <a:ext cx="2818833" cy="420033"/>
            <a:chOff x="242825" y="1204225"/>
            <a:chExt cx="2136775" cy="318400"/>
          </a:xfrm>
        </p:grpSpPr>
        <p:sp>
          <p:nvSpPr>
            <p:cNvPr id="182" name="Shape 182"/>
            <p:cNvSpPr/>
            <p:nvPr/>
          </p:nvSpPr>
          <p:spPr>
            <a:xfrm>
              <a:off x="242825" y="1298550"/>
              <a:ext cx="2054250" cy="224075"/>
            </a:xfrm>
            <a:custGeom>
              <a:pathLst>
                <a:path extrusionOk="0" h="8963" w="8217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2202700" y="1204225"/>
              <a:ext cx="176900" cy="176900"/>
            </a:xfrm>
            <a:custGeom>
              <a:pathLst>
                <a:path extrusionOk="0" h="7076" w="7076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124" y="3286450"/>
            <a:ext cx="3308243" cy="156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3462" y="1580712"/>
            <a:ext cx="218122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6117877" y="2127029"/>
            <a:ext cx="365350" cy="366945"/>
          </a:xfrm>
          <a:custGeom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6848577" y="2079729"/>
            <a:ext cx="365350" cy="366945"/>
          </a:xfrm>
          <a:custGeom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6483227" y="2660066"/>
            <a:ext cx="365350" cy="366945"/>
          </a:xfrm>
          <a:custGeom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grpSp>
        <p:nvGrpSpPr>
          <p:cNvPr id="189" name="Shape 189"/>
          <p:cNvGrpSpPr/>
          <p:nvPr/>
        </p:nvGrpSpPr>
        <p:grpSpPr>
          <a:xfrm>
            <a:off x="4627238" y="2305948"/>
            <a:ext cx="1011199" cy="292499"/>
            <a:chOff x="271125" y="812725"/>
            <a:chExt cx="766525" cy="221725"/>
          </a:xfrm>
        </p:grpSpPr>
        <p:sp>
          <p:nvSpPr>
            <p:cNvPr id="190" name="Shape 190"/>
            <p:cNvSpPr/>
            <p:nvPr/>
          </p:nvSpPr>
          <p:spPr>
            <a:xfrm>
              <a:off x="271125" y="921200"/>
              <a:ext cx="695775" cy="70775"/>
            </a:xfrm>
            <a:custGeom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858375" y="812725"/>
              <a:ext cx="179275" cy="221725"/>
            </a:xfrm>
            <a:custGeom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Shape 192"/>
          <p:cNvGrpSpPr/>
          <p:nvPr/>
        </p:nvGrpSpPr>
        <p:grpSpPr>
          <a:xfrm>
            <a:off x="7749288" y="4714973"/>
            <a:ext cx="1011199" cy="292499"/>
            <a:chOff x="271125" y="812725"/>
            <a:chExt cx="766525" cy="221725"/>
          </a:xfrm>
        </p:grpSpPr>
        <p:sp>
          <p:nvSpPr>
            <p:cNvPr id="193" name="Shape 193"/>
            <p:cNvSpPr/>
            <p:nvPr/>
          </p:nvSpPr>
          <p:spPr>
            <a:xfrm>
              <a:off x="271125" y="921200"/>
              <a:ext cx="695775" cy="70775"/>
            </a:xfrm>
            <a:custGeom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858375" y="812725"/>
              <a:ext cx="179275" cy="221725"/>
            </a:xfrm>
            <a:custGeom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Shape 195"/>
          <p:cNvSpPr txBox="1"/>
          <p:nvPr/>
        </p:nvSpPr>
        <p:spPr>
          <a:xfrm>
            <a:off x="7667650" y="4497200"/>
            <a:ext cx="1174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FF"/>
                </a:solidFill>
              </a:rPr>
              <a:t>solution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1000600" y="425600"/>
            <a:ext cx="29214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</a:rPr>
              <a:t>Make the robot go forward and stop when within 10cms of an obstacle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Sample solution</a:t>
            </a:r>
          </a:p>
        </p:txBody>
      </p:sp>
      <p:sp>
        <p:nvSpPr>
          <p:cNvPr id="202" name="Shape 202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4274709" y="485775"/>
            <a:ext cx="492436" cy="398329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124" y="3286450"/>
            <a:ext cx="3308243" cy="156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050" y="1572087"/>
            <a:ext cx="35623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827624" y="3549999"/>
            <a:ext cx="1939525" cy="129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Sample solution</a:t>
            </a:r>
          </a:p>
        </p:txBody>
      </p:sp>
      <p:sp>
        <p:nvSpPr>
          <p:cNvPr id="212" name="Shape 212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4274709" y="485775"/>
            <a:ext cx="492436" cy="398329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4690975" y="1619900"/>
            <a:ext cx="3503100" cy="1666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/>
              <a:t>It has a bug!!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124" y="3286450"/>
            <a:ext cx="3308243" cy="156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050" y="1572087"/>
            <a:ext cx="35623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057324" y="3549749"/>
            <a:ext cx="1939525" cy="12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9100" y="1309575"/>
            <a:ext cx="1702249" cy="24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6775" y="2222925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Aside</a:t>
            </a:r>
          </a:p>
        </p:txBody>
      </p:sp>
      <p:sp>
        <p:nvSpPr>
          <p:cNvPr id="225" name="Shape 225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4274709" y="485775"/>
            <a:ext cx="492436" cy="398329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descr="Have you ever wondered where the term &quot;Bug&quot; came from?  What are your thoughts about this fact? If you enjoyed this video, please subscribe and share this interesting fact with your friends and family  Subscribe: http://bit.ly/2crcbo0 Share: https://youtu.be/84VmwdGwYMA  In our first new video, we will talk about the first bug ever recorded in history. Technology has come a long way since the 1940's but did you know back then the computers were so big, they would be the size of a building? Come join us In this new video as we talk about the first computer bug.  Back in 1947, when computers were the size of a building, a team of engineers working on the Mark II Aiken Relay Calculator at Harvard University encountered a problem with the giant machine. Grace Hopper, A member of the programming team, went out to look for the issue and discovered a moth trapped between the relays of the computer. Hopper duly taped the Moth into the Mark II's log book with the explanation: “First actual case of a bug being found.”  For business inquiries please contact us via Twitter @NowWeKnowTV" id="227" name="Shape 227" title="The First Computer Bug Ever Found! | Technology Facts - Glitch Facts">
            <a:hlinkClick r:id="rId3"/>
          </p:cNvPr>
          <p:cNvSpPr/>
          <p:nvPr/>
        </p:nvSpPr>
        <p:spPr>
          <a:xfrm>
            <a:off x="1312475" y="243862"/>
            <a:ext cx="6207674" cy="4655774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2400"/>
            <a:ext cx="854968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Fixing bug</a:t>
            </a:r>
          </a:p>
        </p:txBody>
      </p:sp>
      <p:sp>
        <p:nvSpPr>
          <p:cNvPr id="233" name="Shape 233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4274709" y="485775"/>
            <a:ext cx="492436" cy="398329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 txBox="1"/>
          <p:nvPr/>
        </p:nvSpPr>
        <p:spPr>
          <a:xfrm>
            <a:off x="945925" y="1619900"/>
            <a:ext cx="73074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3F3F3"/>
              </a:solidFill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124" y="3084350"/>
            <a:ext cx="3308243" cy="156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62" y="1519050"/>
            <a:ext cx="366712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319674" y="3347649"/>
            <a:ext cx="1939525" cy="12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9184" y="1187650"/>
            <a:ext cx="2137300" cy="14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USING REMOTE CONTROL</a:t>
            </a:r>
          </a:p>
        </p:txBody>
      </p:sp>
      <p:sp>
        <p:nvSpPr>
          <p:cNvPr id="245" name="Shape 245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4274709" y="485775"/>
            <a:ext cx="492436" cy="398329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100" y="1587050"/>
            <a:ext cx="5741650" cy="32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Exercise</a:t>
            </a:r>
          </a:p>
        </p:txBody>
      </p:sp>
      <p:sp>
        <p:nvSpPr>
          <p:cNvPr id="253" name="Shape 253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4274709" y="485775"/>
            <a:ext cx="492436" cy="398329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 txBox="1"/>
          <p:nvPr/>
        </p:nvSpPr>
        <p:spPr>
          <a:xfrm>
            <a:off x="3963900" y="1507225"/>
            <a:ext cx="4630800" cy="27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1. Use the blocks below to assign following behaviour to </a:t>
            </a:r>
            <a:r>
              <a:rPr lang="en">
                <a:solidFill>
                  <a:srgbClr val="FF0000"/>
                </a:solidFill>
              </a:rPr>
              <a:t>Infrared Transceiver Module</a:t>
            </a:r>
            <a:r>
              <a:rPr lang="en">
                <a:solidFill>
                  <a:srgbClr val="FFFFFF"/>
                </a:solidFill>
              </a:rPr>
              <a:t>: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on 0 stop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on  arrow up move forward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on  arrow down move backwards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on  arrow left move left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on  arrow right move right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56" name="Shape 256"/>
          <p:cNvGrpSpPr/>
          <p:nvPr/>
        </p:nvGrpSpPr>
        <p:grpSpPr>
          <a:xfrm>
            <a:off x="7383563" y="4290948"/>
            <a:ext cx="1011199" cy="292499"/>
            <a:chOff x="271125" y="812725"/>
            <a:chExt cx="766525" cy="221725"/>
          </a:xfrm>
        </p:grpSpPr>
        <p:sp>
          <p:nvSpPr>
            <p:cNvPr id="257" name="Shape 257"/>
            <p:cNvSpPr/>
            <p:nvPr/>
          </p:nvSpPr>
          <p:spPr>
            <a:xfrm>
              <a:off x="271125" y="921200"/>
              <a:ext cx="695775" cy="70775"/>
            </a:xfrm>
            <a:custGeom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858375" y="812725"/>
              <a:ext cx="179275" cy="221725"/>
            </a:xfrm>
            <a:custGeom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Shape 259"/>
          <p:cNvSpPr txBox="1"/>
          <p:nvPr/>
        </p:nvSpPr>
        <p:spPr>
          <a:xfrm>
            <a:off x="7383575" y="3998450"/>
            <a:ext cx="135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EFEFEF"/>
                </a:solidFill>
              </a:rPr>
              <a:t>solution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175" y="871525"/>
            <a:ext cx="219075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solution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4274709" y="485775"/>
            <a:ext cx="492436" cy="398329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525" y="1731337"/>
            <a:ext cx="27622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712" y="1731337"/>
            <a:ext cx="2771775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Challenge TASK: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Change speed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by setting A variable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4274709" y="485775"/>
            <a:ext cx="492436" cy="398329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325" y="2475000"/>
            <a:ext cx="25431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0400" y="3559037"/>
            <a:ext cx="2190750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have we learnt in the past two sessions?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4274709" y="485775"/>
            <a:ext cx="492436" cy="398329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 txBox="1"/>
          <p:nvPr/>
        </p:nvSpPr>
        <p:spPr>
          <a:xfrm>
            <a:off x="1519250" y="1709850"/>
            <a:ext cx="5790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499" y="1380774"/>
            <a:ext cx="1723799" cy="172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000" y="1825375"/>
            <a:ext cx="1206699" cy="120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9899" y="2099599"/>
            <a:ext cx="1620249" cy="21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3710" y="3104575"/>
            <a:ext cx="1020529" cy="13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9025" y="1435125"/>
            <a:ext cx="1242750" cy="7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30892" y="3308294"/>
            <a:ext cx="1882214" cy="141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have we learnt today?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4274709" y="485775"/>
            <a:ext cx="492436" cy="398329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1519250" y="1709850"/>
            <a:ext cx="5790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Sniglet"/>
              <a:buChar char="✘"/>
            </a:pPr>
            <a:r>
              <a:rPr lang="en" sz="24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operations</a:t>
            </a:r>
          </a:p>
          <a:p>
            <a:pPr indent="-381000" lvl="0" marL="457200" rtl="0">
              <a:lnSpc>
                <a:spcPct val="115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Sniglet"/>
              <a:buChar char="✘"/>
            </a:pPr>
            <a:r>
              <a:rPr lang="en" sz="24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Setting variables</a:t>
            </a:r>
          </a:p>
          <a:p>
            <a:pPr indent="-381000" lvl="0" marL="457200" rtl="0">
              <a:lnSpc>
                <a:spcPct val="115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Sniglet"/>
              <a:buChar char="✘"/>
            </a:pPr>
            <a:r>
              <a:rPr lang="en" sz="24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If then condition</a:t>
            </a:r>
          </a:p>
          <a:p>
            <a:pPr indent="-381000" lvl="0" marL="457200" rtl="0">
              <a:lnSpc>
                <a:spcPct val="115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Sniglet"/>
              <a:buChar char="✘"/>
            </a:pPr>
            <a:r>
              <a:rPr lang="en" sz="24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If then else condition</a:t>
            </a:r>
          </a:p>
          <a:p>
            <a:pPr indent="-381000" lvl="0" marL="457200" rtl="0">
              <a:lnSpc>
                <a:spcPct val="115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Sniglet"/>
              <a:buChar char="✘"/>
            </a:pPr>
            <a:r>
              <a:rPr lang="en" sz="24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Origins of bug</a:t>
            </a:r>
          </a:p>
          <a:p>
            <a:pPr indent="-381000" lvl="0" marL="457200" rtl="0">
              <a:lnSpc>
                <a:spcPct val="115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Sniglet"/>
              <a:buChar char="✘"/>
            </a:pPr>
            <a:r>
              <a:rPr lang="en" sz="24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Remote control</a:t>
            </a:r>
          </a:p>
          <a:p>
            <a:pPr indent="-381000" lvl="0" marL="457200" rtl="0">
              <a:lnSpc>
                <a:spcPct val="115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Sniglet"/>
              <a:buChar char="✘"/>
            </a:pPr>
            <a:r>
              <a:rPr lang="en" sz="24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Light sensor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4294967295" type="ctrTitle"/>
          </p:nvPr>
        </p:nvSpPr>
        <p:spPr>
          <a:xfrm>
            <a:off x="1792150" y="2051575"/>
            <a:ext cx="5457000" cy="115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Thank you!</a:t>
            </a:r>
          </a:p>
        </p:txBody>
      </p:sp>
      <p:sp>
        <p:nvSpPr>
          <p:cNvPr id="306" name="Shape 306"/>
          <p:cNvSpPr txBox="1"/>
          <p:nvPr>
            <p:ph idx="4294967295" type="subTitle"/>
          </p:nvPr>
        </p:nvSpPr>
        <p:spPr>
          <a:xfrm>
            <a:off x="1254150" y="3027003"/>
            <a:ext cx="6593700" cy="2327099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/>
              <a:t>One Rule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3600"/>
              <a:t>Be Cool !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36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4207273" y="603475"/>
            <a:ext cx="687463" cy="691589"/>
          </a:xfrm>
          <a:custGeom>
            <a:pathLst>
              <a:path extrusionOk="0" h="15938" w="15842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3829764" y="2968325"/>
            <a:ext cx="1442480" cy="102977"/>
          </a:xfrm>
          <a:custGeom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912" y="446074"/>
            <a:ext cx="1244174" cy="160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62" y="502562"/>
            <a:ext cx="3152775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5711125" y="2798100"/>
            <a:ext cx="3003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00"/>
                </a:solidFill>
              </a:rPr>
              <a:t>Can’t see the serial port?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0" name="Shape 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067" y="3224498"/>
            <a:ext cx="1455807" cy="180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6265" y="3402498"/>
            <a:ext cx="1393284" cy="15811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390200" y="88350"/>
            <a:ext cx="54306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Plug in the mBot cable to the computer and turn the mBot on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5012" y="502573"/>
            <a:ext cx="2168225" cy="1850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2321" y="502571"/>
            <a:ext cx="2480300" cy="18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150" y="3402487"/>
            <a:ext cx="2790825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343175" y="2998175"/>
            <a:ext cx="54306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TEST Connection: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179375" y="2998175"/>
            <a:ext cx="3471000" cy="205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/>
        </p:nvSpPr>
        <p:spPr>
          <a:xfrm>
            <a:off x="5162725" y="2846975"/>
            <a:ext cx="3659100" cy="22107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Shape 73"/>
          <p:cNvGrpSpPr/>
          <p:nvPr/>
        </p:nvGrpSpPr>
        <p:grpSpPr>
          <a:xfrm rot="-9269861">
            <a:off x="2608420" y="923387"/>
            <a:ext cx="750219" cy="664172"/>
            <a:chOff x="1113100" y="2199475"/>
            <a:chExt cx="801900" cy="709925"/>
          </a:xfrm>
        </p:grpSpPr>
        <p:sp>
          <p:nvSpPr>
            <p:cNvPr id="74" name="Shape 74"/>
            <p:cNvSpPr/>
            <p:nvPr/>
          </p:nvSpPr>
          <p:spPr>
            <a:xfrm>
              <a:off x="1113100" y="2291450"/>
              <a:ext cx="735850" cy="617950"/>
            </a:xfrm>
            <a:custGeom>
              <a:pathLst>
                <a:path extrusionOk="0" h="24718" w="29434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745175" y="2199475"/>
              <a:ext cx="169825" cy="162775"/>
            </a:xfrm>
            <a:custGeom>
              <a:pathLst>
                <a:path extrusionOk="0" h="6511" w="6793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374" y="3132424"/>
            <a:ext cx="2451307" cy="16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>
            <p:ph type="title"/>
          </p:nvPr>
        </p:nvSpPr>
        <p:spPr>
          <a:xfrm>
            <a:off x="-6025" y="967975"/>
            <a:ext cx="9156000" cy="46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776425" y="1618250"/>
            <a:ext cx="5591100" cy="2482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" sz="2400">
                <a:solidFill>
                  <a:schemeClr val="lt1"/>
                </a:solidFill>
              </a:rPr>
              <a:t>Led lights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" sz="2400">
                <a:solidFill>
                  <a:schemeClr val="lt1"/>
                </a:solidFill>
              </a:rPr>
              <a:t>Music Notes</a:t>
            </a:r>
          </a:p>
          <a:p>
            <a:pPr indent="-381000" lvl="0" marL="45720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" sz="2400">
                <a:solidFill>
                  <a:schemeClr val="lt1"/>
                </a:solidFill>
              </a:rPr>
              <a:t>Light sensor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GET TO Know the Led lights</a:t>
            </a:r>
          </a:p>
        </p:txBody>
      </p:sp>
      <p:sp>
        <p:nvSpPr>
          <p:cNvPr id="84" name="Shape 84"/>
          <p:cNvSpPr/>
          <p:nvPr/>
        </p:nvSpPr>
        <p:spPr>
          <a:xfrm>
            <a:off x="4274709" y="485775"/>
            <a:ext cx="492436" cy="398329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575" y="1750225"/>
            <a:ext cx="4308361" cy="30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LED Display</a:t>
            </a:r>
          </a:p>
        </p:txBody>
      </p:sp>
      <p:sp>
        <p:nvSpPr>
          <p:cNvPr id="91" name="Shape 91"/>
          <p:cNvSpPr/>
          <p:nvPr/>
        </p:nvSpPr>
        <p:spPr>
          <a:xfrm>
            <a:off x="4274709" y="485775"/>
            <a:ext cx="492436" cy="398329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800" y="1597075"/>
            <a:ext cx="4600390" cy="30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4285075" y="2969325"/>
            <a:ext cx="298500" cy="306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4468650" y="3629350"/>
            <a:ext cx="298500" cy="306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462900" y="2057525"/>
            <a:ext cx="7267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2 RGB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Led lights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6000">
              <a:solidFill>
                <a:srgbClr val="F3F3F3"/>
              </a:solidFill>
            </a:endParaRPr>
          </a:p>
        </p:txBody>
      </p:sp>
      <p:cxnSp>
        <p:nvCxnSpPr>
          <p:cNvPr id="96" name="Shape 96"/>
          <p:cNvCxnSpPr>
            <a:endCxn id="93" idx="1"/>
          </p:cNvCxnSpPr>
          <p:nvPr/>
        </p:nvCxnSpPr>
        <p:spPr>
          <a:xfrm>
            <a:off x="1642375" y="2849925"/>
            <a:ext cx="2642700" cy="27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" name="Shape 97"/>
          <p:cNvCxnSpPr>
            <a:endCxn id="94" idx="1"/>
          </p:cNvCxnSpPr>
          <p:nvPr/>
        </p:nvCxnSpPr>
        <p:spPr>
          <a:xfrm>
            <a:off x="1702050" y="3163450"/>
            <a:ext cx="2766600" cy="61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LED Display</a:t>
            </a:r>
          </a:p>
        </p:txBody>
      </p:sp>
      <p:sp>
        <p:nvSpPr>
          <p:cNvPr id="103" name="Shape 103"/>
          <p:cNvSpPr/>
          <p:nvPr/>
        </p:nvSpPr>
        <p:spPr>
          <a:xfrm>
            <a:off x="4274709" y="485775"/>
            <a:ext cx="492436" cy="398329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981400" y="1589300"/>
            <a:ext cx="71892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6000">
                <a:solidFill>
                  <a:srgbClr val="F3F3F3"/>
                </a:solidFill>
              </a:rPr>
              <a:t>Who knows what </a:t>
            </a:r>
            <a:r>
              <a:rPr lang="en" sz="6000">
                <a:solidFill>
                  <a:srgbClr val="FF0000"/>
                </a:solidFill>
              </a:rPr>
              <a:t>R</a:t>
            </a:r>
            <a:r>
              <a:rPr lang="en" sz="6000">
                <a:solidFill>
                  <a:srgbClr val="00FF00"/>
                </a:solidFill>
              </a:rPr>
              <a:t>G</a:t>
            </a:r>
            <a:r>
              <a:rPr lang="en" sz="6000">
                <a:solidFill>
                  <a:srgbClr val="4A86E8"/>
                </a:solidFill>
              </a:rPr>
              <a:t>B</a:t>
            </a:r>
            <a:r>
              <a:rPr lang="en" sz="6000">
                <a:solidFill>
                  <a:srgbClr val="F3F3F3"/>
                </a:solidFill>
              </a:rPr>
              <a:t> stands for?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LED Display</a:t>
            </a:r>
          </a:p>
        </p:txBody>
      </p:sp>
      <p:sp>
        <p:nvSpPr>
          <p:cNvPr id="110" name="Shape 110"/>
          <p:cNvSpPr/>
          <p:nvPr/>
        </p:nvSpPr>
        <p:spPr>
          <a:xfrm>
            <a:off x="4274709" y="485775"/>
            <a:ext cx="492436" cy="398329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375" y="1677800"/>
            <a:ext cx="3259092" cy="30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339475"/>
            <a:ext cx="8839199" cy="1718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50" y="2210178"/>
            <a:ext cx="8075909" cy="2780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